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3"/>
  </p:notesMasterIdLst>
  <p:handoutMasterIdLst>
    <p:handoutMasterId r:id="rId24"/>
  </p:handoutMasterIdLst>
  <p:sldIdLst>
    <p:sldId id="672" r:id="rId6"/>
    <p:sldId id="679" r:id="rId7"/>
    <p:sldId id="685" r:id="rId8"/>
    <p:sldId id="686" r:id="rId9"/>
    <p:sldId id="687" r:id="rId10"/>
    <p:sldId id="688" r:id="rId11"/>
    <p:sldId id="677" r:id="rId12"/>
    <p:sldId id="676" r:id="rId13"/>
    <p:sldId id="693" r:id="rId14"/>
    <p:sldId id="691" r:id="rId15"/>
    <p:sldId id="684" r:id="rId16"/>
    <p:sldId id="694" r:id="rId17"/>
    <p:sldId id="695" r:id="rId18"/>
    <p:sldId id="682" r:id="rId19"/>
    <p:sldId id="678" r:id="rId20"/>
    <p:sldId id="681" r:id="rId21"/>
    <p:sldId id="6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BC5D39D9-9158-D649-839D-B2F6EDD610CD}">
          <p14:sldIdLst>
            <p14:sldId id="672"/>
            <p14:sldId id="679"/>
            <p14:sldId id="685"/>
            <p14:sldId id="686"/>
            <p14:sldId id="687"/>
            <p14:sldId id="688"/>
            <p14:sldId id="677"/>
            <p14:sldId id="676"/>
            <p14:sldId id="693"/>
            <p14:sldId id="691"/>
            <p14:sldId id="684"/>
            <p14:sldId id="694"/>
            <p14:sldId id="695"/>
            <p14:sldId id="682"/>
            <p14:sldId id="678"/>
            <p14:sldId id="681"/>
            <p14:sldId id="6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9BA66-B272-F14D-95CF-4B724B0264EF}" v="30" dt="2018-12-06T18:51:08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86419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260" y="7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78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9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08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80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95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8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8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06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0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54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8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7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4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9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3/11/2019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3/11/2019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3/11/2019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3/11/2019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twitter.com/JWasilGeo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://esriurl.com/1525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sriurl.com/15251" TargetMode="External"/><Relationship Id="rId5" Type="http://schemas.openxmlformats.org/officeDocument/2006/relationships/hyperlink" Target="http://esriurl.com/15250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jwasilgeo.github.io/esri-experiments/earth-at-night/" TargetMode="Externa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jwasilgeo/esri-experiments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jwasilgeo.github.io/esri-experiments/earth-at-night/step1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github.com/jwasilgeo/esri-experimen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hyperlink" Target="https://jwasilgeo.github.io/esri-experiments/earth-at-night/step2.html" TargetMode="External"/><Relationship Id="rId4" Type="http://schemas.openxmlformats.org/officeDocument/2006/relationships/hyperlink" Target="https://gka.github.io/chroma.js/#color-luminan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jwasilgeo/esri-experiments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jwasilgeo.github.io/esri-experiments/earth-at-night/step3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4.net/chromajs/" TargetMode="External"/><Relationship Id="rId5" Type="http://schemas.openxmlformats.org/officeDocument/2006/relationships/hyperlink" Target="https://developers.arcgis.com/javascript/latest/api-reference/esri-layers-BaseElevationLayer.html" TargetMode="External"/><Relationship Id="rId4" Type="http://schemas.openxmlformats.org/officeDocument/2006/relationships/hyperlink" Target="https://jwasilgeo.github.io/esri-experiments/earth-at-night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views-layers-LayerView.html" TargetMode="External"/><Relationship Id="rId3" Type="http://schemas.openxmlformats.org/officeDocument/2006/relationships/hyperlink" Target="https://petrichor.studio/2019/02/14/earth-at-night-mountains-of-light/" TargetMode="External"/><Relationship Id="rId7" Type="http://schemas.openxmlformats.org/officeDocument/2006/relationships/hyperlink" Target="https://developers.arcgis.com/javascript/latest/api-reference/esri-layers-Layer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ceedings.esri.com/library/userconf/devsummit18/papers/dev-int-018.pdf" TargetMode="External"/><Relationship Id="rId5" Type="http://schemas.openxmlformats.org/officeDocument/2006/relationships/hyperlink" Target="https://github.com/jwasilgeo/presentations" TargetMode="External"/><Relationship Id="rId4" Type="http://schemas.openxmlformats.org/officeDocument/2006/relationships/hyperlink" Target="https://www.esri.com/en-us/about/events/index/proceeding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wasilgeo/presentations" TargetMode="External"/><Relationship Id="rId4" Type="http://schemas.openxmlformats.org/officeDocument/2006/relationships/hyperlink" Target="https://jwasilgeo.github.io/esri-experiments/earth-at-nigh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views-3d-externalRenderers.html" TargetMode="External"/><Relationship Id="rId3" Type="http://schemas.openxmlformats.org/officeDocument/2006/relationships/hyperlink" Target="https://developers.arcgis.com/javascript/latest/api-reference/esri-layers-BaseDynamicLayer.html" TargetMode="External"/><Relationship Id="rId7" Type="http://schemas.openxmlformats.org/officeDocument/2006/relationships/hyperlink" Target="https://developers.arcgis.com/javascript/latest/api-reference/esri-views-2d-layers-BaseLayerViewGL2D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arcgis.com/javascript/latest/api-reference/esri-views-2d-layers-BaseLayerView2D.html" TargetMode="External"/><Relationship Id="rId5" Type="http://schemas.openxmlformats.org/officeDocument/2006/relationships/hyperlink" Target="https://developers.arcgis.com/javascript/latest/api-reference/esri-layers-BaseTileLayer.html" TargetMode="External"/><Relationship Id="rId4" Type="http://schemas.openxmlformats.org/officeDocument/2006/relationships/hyperlink" Target="https://developers.arcgis.com/javascript/latest/api-reference/esri-layers-BaseElevationLaye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esriurl.com/jsCustomLayers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hyperlink" Target="https://github.com/sarahbellum/Canvas-Flowmap-Lay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jwasilgeo.github.io/esri-experiments/earth-at-nigh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trichor.studio/" TargetMode="External"/><Relationship Id="rId5" Type="http://schemas.openxmlformats.org/officeDocument/2006/relationships/hyperlink" Target="https://developers.arcgis.com/javascript/latest/api-reference/esri-layers-BaseElevationLayer.html" TargetMode="External"/><Relationship Id="rId4" Type="http://schemas.openxmlformats.org/officeDocument/2006/relationships/hyperlink" Target="https://jwasilgeo.github.io/esri-experiments/earth-at-nigh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Jacob Wasilkowski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   	 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hlinkClick r:id="rId5"/>
              </a:rPr>
              <a:t>@</a:t>
            </a:r>
            <a:r>
              <a:rPr lang="en-US" sz="1800" dirty="0" err="1">
                <a:solidFill>
                  <a:schemeClr val="bg2">
                    <a:lumMod val="20000"/>
                    <a:lumOff val="80000"/>
                  </a:schemeClr>
                </a:solidFill>
                <a:hlinkClick r:id="rId5"/>
              </a:rPr>
              <a:t>JWasilGeo</a:t>
            </a:r>
            <a:endParaRPr lang="en-US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6964039" cy="914400"/>
          </a:xfrm>
        </p:spPr>
        <p:txBody>
          <a:bodyPr/>
          <a:lstStyle/>
          <a:p>
            <a:pPr algn="l"/>
            <a:r>
              <a:rPr lang="en-US" b="0" dirty="0"/>
              <a:t>ArcGIS API for JavaScript: Creating Custom Layers and Layer Views</a:t>
            </a:r>
            <a:br>
              <a:rPr lang="en-US" b="0" dirty="0"/>
            </a:br>
            <a:endParaRPr lang="en-US" sz="40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76CC8E-AE88-4587-AC8A-0059C1A2D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561" y="4020329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236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Inspired by 3 official JSAPI samples:</a:t>
            </a:r>
          </a:p>
          <a:p>
            <a:pPr lvl="1"/>
            <a:r>
              <a:rPr lang="en-US" dirty="0"/>
              <a:t>BaseElevationLayer – Exaggerating elevation: </a:t>
            </a:r>
            <a:r>
              <a:rPr lang="en-US" dirty="0">
                <a:hlinkClick r:id="rId5"/>
              </a:rPr>
              <a:t>http://esriurl.com/15250</a:t>
            </a:r>
            <a:endParaRPr lang="en-US" dirty="0"/>
          </a:p>
          <a:p>
            <a:pPr lvl="1"/>
            <a:r>
              <a:rPr lang="en-US" dirty="0"/>
              <a:t>BaseElevationLayer – Thematic data as elevation: </a:t>
            </a:r>
            <a:r>
              <a:rPr lang="en-US" dirty="0">
                <a:hlinkClick r:id="rId6"/>
              </a:rPr>
              <a:t>http://esriurl.com/15251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Using callout lines with labels: </a:t>
            </a:r>
            <a:r>
              <a:rPr lang="en-US" dirty="0">
                <a:hlinkClick r:id="rId7"/>
              </a:rPr>
              <a:t>http://esriurl.com/15252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8" descr="layers-custom-elevation-exaggerated">
            <a:hlinkClick r:id="rId5"/>
            <a:extLst>
              <a:ext uri="{FF2B5EF4-FFF2-40B4-BE49-F238E27FC236}">
                <a16:creationId xmlns:a16="http://schemas.microsoft.com/office/drawing/2014/main" id="{A31A82D5-CF45-4A51-B177-A063424F2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76610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ayers-custom-elevation-thematic">
            <a:hlinkClick r:id="rId6"/>
            <a:extLst>
              <a:ext uri="{FF2B5EF4-FFF2-40B4-BE49-F238E27FC236}">
                <a16:creationId xmlns:a16="http://schemas.microsoft.com/office/drawing/2014/main" id="{1C4F343F-1FFF-44D1-BCCB-1824A6D9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3766104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isualization-label-callout">
            <a:hlinkClick r:id="rId7"/>
            <a:extLst>
              <a:ext uri="{FF2B5EF4-FFF2-40B4-BE49-F238E27FC236}">
                <a16:creationId xmlns:a16="http://schemas.microsoft.com/office/drawing/2014/main" id="{0683E795-DDA1-48FC-A208-73CD181CF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07" y="376610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7066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692771"/>
          </a:xfrm>
        </p:spPr>
        <p:txBody>
          <a:bodyPr/>
          <a:lstStyle/>
          <a:p>
            <a:r>
              <a:rPr lang="en-US" dirty="0"/>
              <a:t>“Earth at Night, Mountains of Light”</a:t>
            </a:r>
          </a:p>
          <a:p>
            <a:endParaRPr lang="en-US" dirty="0"/>
          </a:p>
          <a:p>
            <a:r>
              <a:rPr lang="en-US" dirty="0"/>
              <a:t>Step 1: </a:t>
            </a:r>
            <a:r>
              <a:rPr lang="en-US" dirty="0" err="1"/>
              <a:t>SceneView</a:t>
            </a:r>
            <a:r>
              <a:rPr lang="en-US" dirty="0"/>
              <a:t> with </a:t>
            </a:r>
            <a:r>
              <a:rPr lang="en-US" dirty="0" err="1"/>
              <a:t>WebTileLayer</a:t>
            </a:r>
            <a:r>
              <a:rPr lang="en-US" dirty="0"/>
              <a:t> pointing at NASA tiled image service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Picture Placeholder 5">
            <a:hlinkClick r:id="rId4"/>
            <a:extLst>
              <a:ext uri="{FF2B5EF4-FFF2-40B4-BE49-F238E27FC236}">
                <a16:creationId xmlns:a16="http://schemas.microsoft.com/office/drawing/2014/main" id="{0CA9602A-DA6C-49E5-B391-8AFE6F010A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478" b="47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F76E8E-8CAF-40EC-A200-FB3D002364D6}"/>
              </a:ext>
            </a:extLst>
          </p:cNvPr>
          <p:cNvSpPr/>
          <p:nvPr/>
        </p:nvSpPr>
        <p:spPr>
          <a:xfrm>
            <a:off x="6365176" y="5759780"/>
            <a:ext cx="58208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6"/>
              </a:rPr>
              <a:t>https://github.com/jwasilgeo/esri-experiments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4696306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692771"/>
          </a:xfrm>
        </p:spPr>
        <p:txBody>
          <a:bodyPr/>
          <a:lstStyle/>
          <a:p>
            <a:r>
              <a:rPr lang="en-US" dirty="0"/>
              <a:t>“Earth at Night, Mountains of Light”</a:t>
            </a:r>
          </a:p>
          <a:p>
            <a:endParaRPr lang="en-US" dirty="0"/>
          </a:p>
          <a:p>
            <a:r>
              <a:rPr lang="en-US" dirty="0"/>
              <a:t>Step 2: BaseElevationLayer driven by NASA </a:t>
            </a:r>
            <a:r>
              <a:rPr lang="en-US" dirty="0" err="1"/>
              <a:t>WebTileLayer</a:t>
            </a:r>
            <a:r>
              <a:rPr lang="en-US" dirty="0"/>
              <a:t>, helped by </a:t>
            </a:r>
            <a:r>
              <a:rPr lang="en-US" dirty="0">
                <a:hlinkClick r:id="rId4"/>
              </a:rPr>
              <a:t>chroma.js</a:t>
            </a:r>
            <a:r>
              <a:rPr lang="en-US" dirty="0"/>
              <a:t> to turn color into height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Placeholder 8">
            <a:hlinkClick r:id="rId5"/>
            <a:extLst>
              <a:ext uri="{FF2B5EF4-FFF2-40B4-BE49-F238E27FC236}">
                <a16:creationId xmlns:a16="http://schemas.microsoft.com/office/drawing/2014/main" id="{16A91A61-6374-4CA1-962E-C78F26EF3F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t="576" b="5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5ECFF0-6F27-4A27-85A4-6BF1446EA24E}"/>
              </a:ext>
            </a:extLst>
          </p:cNvPr>
          <p:cNvSpPr/>
          <p:nvPr/>
        </p:nvSpPr>
        <p:spPr>
          <a:xfrm>
            <a:off x="6365176" y="5759780"/>
            <a:ext cx="58208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7"/>
              </a:rPr>
              <a:t>https://github.com/jwasilgeo/esri-experiments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9888514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354217"/>
          </a:xfrm>
        </p:spPr>
        <p:txBody>
          <a:bodyPr/>
          <a:lstStyle/>
          <a:p>
            <a:r>
              <a:rPr lang="en-US" dirty="0"/>
              <a:t>“Earth at Night, Mountains of Light”</a:t>
            </a:r>
          </a:p>
          <a:p>
            <a:endParaRPr lang="en-US" dirty="0"/>
          </a:p>
          <a:p>
            <a:r>
              <a:rPr lang="en-US" dirty="0"/>
              <a:t>Step 3: Add a </a:t>
            </a:r>
            <a:r>
              <a:rPr lang="en-US" dirty="0" err="1"/>
              <a:t>FeatureLayer</a:t>
            </a:r>
            <a:r>
              <a:rPr lang="en-US" dirty="0"/>
              <a:t> with callout labels to show cities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Placeholder 4">
            <a:hlinkClick r:id="rId4"/>
            <a:extLst>
              <a:ext uri="{FF2B5EF4-FFF2-40B4-BE49-F238E27FC236}">
                <a16:creationId xmlns:a16="http://schemas.microsoft.com/office/drawing/2014/main" id="{63491F04-7428-4516-9521-D1D1E8B1440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625" b="62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11EE95-E8E0-44D6-9F39-7E0D5D270FA9}"/>
              </a:ext>
            </a:extLst>
          </p:cNvPr>
          <p:cNvSpPr/>
          <p:nvPr/>
        </p:nvSpPr>
        <p:spPr>
          <a:xfrm>
            <a:off x="6365176" y="5759780"/>
            <a:ext cx="58208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6"/>
              </a:rPr>
              <a:t>https://github.com/jwasilgeo/esri-experiments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2823311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JSAPI </a:t>
            </a:r>
            <a:r>
              <a:rPr lang="en-US" dirty="0">
                <a:hlinkClick r:id="rId5"/>
              </a:rPr>
              <a:t>BaseElevationLayer</a:t>
            </a:r>
            <a:r>
              <a:rPr lang="en-US" dirty="0"/>
              <a:t> details</a:t>
            </a:r>
          </a:p>
          <a:p>
            <a:pPr lvl="1"/>
            <a:r>
              <a:rPr lang="en-US" dirty="0"/>
              <a:t>load() method</a:t>
            </a:r>
          </a:p>
          <a:p>
            <a:pPr lvl="2"/>
            <a:r>
              <a:rPr lang="en-US" dirty="0"/>
              <a:t>establish and rely on a </a:t>
            </a:r>
            <a:r>
              <a:rPr lang="en-US" dirty="0" err="1"/>
              <a:t>WebTileLayer</a:t>
            </a:r>
            <a:r>
              <a:rPr lang="en-US" dirty="0"/>
              <a:t> instance pointing to NASA tiled image service </a:t>
            </a:r>
          </a:p>
          <a:p>
            <a:pPr lvl="1"/>
            <a:r>
              <a:rPr lang="en-US" dirty="0" err="1"/>
              <a:t>fetchTile</a:t>
            </a:r>
            <a:r>
              <a:rPr lang="en-US" dirty="0"/>
              <a:t>() method</a:t>
            </a:r>
          </a:p>
          <a:p>
            <a:pPr lvl="2"/>
            <a:r>
              <a:rPr lang="en-US" dirty="0"/>
              <a:t>get nighttime image tiles</a:t>
            </a:r>
          </a:p>
          <a:p>
            <a:pPr lvl="2"/>
            <a:r>
              <a:rPr lang="en-US" dirty="0"/>
              <a:t>convert image pixel colors to exaggerated elevation values</a:t>
            </a:r>
          </a:p>
          <a:p>
            <a:pPr lvl="2"/>
            <a:r>
              <a:rPr lang="en-US" dirty="0"/>
              <a:t>return a promise that resolves to an </a:t>
            </a:r>
            <a:r>
              <a:rPr lang="en-US" dirty="0" err="1"/>
              <a:t>ElevationTileData</a:t>
            </a:r>
            <a:r>
              <a:rPr lang="en-US" dirty="0"/>
              <a:t> object</a:t>
            </a:r>
          </a:p>
          <a:p>
            <a:pPr lvl="2"/>
            <a:endParaRPr lang="en-US" dirty="0"/>
          </a:p>
          <a:p>
            <a:r>
              <a:rPr lang="en-US" dirty="0">
                <a:hlinkClick r:id="rId6"/>
              </a:rPr>
              <a:t>chroma.js</a:t>
            </a:r>
            <a:r>
              <a:rPr lang="en-US" dirty="0"/>
              <a:t> API details</a:t>
            </a:r>
          </a:p>
          <a:p>
            <a:pPr lvl="1"/>
            <a:r>
              <a:rPr lang="en-US" dirty="0"/>
              <a:t>luminance() method</a:t>
            </a:r>
          </a:p>
          <a:p>
            <a:pPr lvl="2"/>
            <a:r>
              <a:rPr lang="en-US" dirty="0"/>
              <a:t>relative brightness of a color</a:t>
            </a:r>
          </a:p>
          <a:p>
            <a:pPr lvl="2"/>
            <a:r>
              <a:rPr lang="en-US" dirty="0"/>
              <a:t>[R, G, B] to 0 - 1</a:t>
            </a:r>
          </a:p>
        </p:txBody>
      </p:sp>
    </p:spTree>
    <p:extLst>
      <p:ext uri="{BB962C8B-B14F-4D97-AF65-F5344CB8AC3E}">
        <p14:creationId xmlns:p14="http://schemas.microsoft.com/office/powerpoint/2010/main" val="399589596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9CF9D229-8565-4762-8924-C9FA7B59A448}"/>
              </a:ext>
            </a:extLst>
          </p:cNvPr>
          <p:cNvGrpSpPr/>
          <p:nvPr/>
        </p:nvGrpSpPr>
        <p:grpSpPr>
          <a:xfrm>
            <a:off x="-33203" y="10048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3179BB-4EF6-47D9-85C4-B43BF53C5FF0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57BD0754-4D43-4884-84E6-CAB3A84575AF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Blog post about “Earth at Night, Mountains of Light”</a:t>
            </a:r>
          </a:p>
          <a:p>
            <a:pPr lvl="1"/>
            <a:r>
              <a:rPr lang="en-US" dirty="0">
                <a:hlinkClick r:id="rId3"/>
              </a:rPr>
              <a:t>https://petrichor.studio/2019/02/14/earth-at-night-mountains-of-light/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These slides will be available at </a:t>
            </a:r>
            <a:r>
              <a:rPr lang="en-US" dirty="0">
                <a:hlinkClick r:id="rId4"/>
              </a:rPr>
              <a:t>Esri Proceedings webpage</a:t>
            </a:r>
            <a:r>
              <a:rPr lang="en-US" dirty="0"/>
              <a:t> and at</a:t>
            </a:r>
          </a:p>
          <a:p>
            <a:pPr lvl="1"/>
            <a:r>
              <a:rPr lang="en-US" dirty="0">
                <a:hlinkClick r:id="rId5"/>
              </a:rPr>
              <a:t>https://github.com/jwasilgeo/presentations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Dev Summit 2018: “ArcGIS API for JavaScript: Creating Custom Layers”</a:t>
            </a:r>
          </a:p>
          <a:p>
            <a:pPr lvl="1"/>
            <a:r>
              <a:rPr lang="en-US" dirty="0">
                <a:hlinkClick r:id="rId6"/>
              </a:rPr>
              <a:t>http://proceedings.esri.com/library/userconf/devsummit18/papers/dev-int-018.pdf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Official docs for “Layer” and “</a:t>
            </a:r>
            <a:r>
              <a:rPr lang="en-US" dirty="0" err="1"/>
              <a:t>LayerView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hlinkClick r:id="rId7"/>
              </a:rPr>
              <a:t>https://developers.arcgis.com/javascript/latest/api-reference/esri-layers-Layer.html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8"/>
              </a:rPr>
              <a:t>https://developers.arcgis.com/javascript/latest/api-reference/esri-views-layers-LayerView.html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974920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Presentations this Week at Dev Summit 2019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Advanced WebGL in 2D Map Views with the ArcGIS API for JavaScript</a:t>
            </a:r>
          </a:p>
          <a:p>
            <a:pPr lvl="1"/>
            <a:r>
              <a:rPr lang="en-US" dirty="0"/>
              <a:t>Thursday, March 07, 1:00 pm - 1:30 pm</a:t>
            </a:r>
          </a:p>
          <a:p>
            <a:pPr lvl="1"/>
            <a:r>
              <a:rPr lang="en-US" dirty="0"/>
              <a:t>Demo Theater 1: Oasis 1-2</a:t>
            </a:r>
          </a:p>
          <a:p>
            <a:pPr lvl="1"/>
            <a:r>
              <a:rPr lang="en-US" dirty="0"/>
              <a:t>Dario D’Amico, </a:t>
            </a:r>
            <a:r>
              <a:rPr lang="en-US" dirty="0" err="1"/>
              <a:t>Yaron</a:t>
            </a:r>
            <a:r>
              <a:rPr lang="en-US" dirty="0"/>
              <a:t> Fine, Matthew George</a:t>
            </a:r>
          </a:p>
          <a:p>
            <a:endParaRPr lang="en-US" dirty="0"/>
          </a:p>
          <a:p>
            <a:r>
              <a:rPr lang="en-US" dirty="0"/>
              <a:t>Advanced WebGL in 3D Scene Views with the ArcGIS API for JavaScript</a:t>
            </a:r>
          </a:p>
          <a:p>
            <a:pPr lvl="1"/>
            <a:r>
              <a:rPr lang="en-US" dirty="0"/>
              <a:t>Thursday, March 07, 1:30 pm - 2:00 pm</a:t>
            </a:r>
          </a:p>
          <a:p>
            <a:pPr lvl="1"/>
            <a:r>
              <a:rPr lang="en-US" dirty="0"/>
              <a:t>Demo Theater 1: Oasis 1-2</a:t>
            </a:r>
          </a:p>
          <a:p>
            <a:pPr lvl="1"/>
            <a:r>
              <a:rPr lang="en-US" dirty="0"/>
              <a:t>Stefan </a:t>
            </a:r>
            <a:r>
              <a:rPr lang="en-US" dirty="0" err="1"/>
              <a:t>Eilemann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670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51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dirty="0"/>
              <a:t>Intro to custom Layers and </a:t>
            </a:r>
            <a:r>
              <a:rPr lang="en-US" dirty="0" err="1"/>
              <a:t>LayerViews</a:t>
            </a:r>
            <a:r>
              <a:rPr lang="en-US" dirty="0"/>
              <a:t> in JSAPI 4.x</a:t>
            </a:r>
          </a:p>
          <a:p>
            <a:endParaRPr lang="en-US" dirty="0"/>
          </a:p>
          <a:p>
            <a:r>
              <a:rPr lang="en-US" dirty="0"/>
              <a:t>Examples to guide and inspire</a:t>
            </a:r>
          </a:p>
          <a:p>
            <a:endParaRPr lang="en-US" dirty="0"/>
          </a:p>
          <a:p>
            <a:r>
              <a:rPr lang="en-US" dirty="0"/>
              <a:t>Deep dive into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 custom elevation layer</a:t>
            </a:r>
          </a:p>
          <a:p>
            <a:endParaRPr lang="en-US" dirty="0"/>
          </a:p>
          <a:p>
            <a:r>
              <a:rPr lang="en-US" dirty="0"/>
              <a:t>These slides are available at </a:t>
            </a:r>
            <a:r>
              <a:rPr lang="en-US" dirty="0">
                <a:hlinkClick r:id="rId5"/>
              </a:rPr>
              <a:t>https://github.com/jwasilgeo/presentations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2404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Layer (for 2D </a:t>
            </a:r>
            <a:r>
              <a:rPr lang="en-US" dirty="0" err="1"/>
              <a:t>MapView</a:t>
            </a:r>
            <a:r>
              <a:rPr lang="en-US" dirty="0"/>
              <a:t> and 3D </a:t>
            </a:r>
            <a:r>
              <a:rPr lang="en-US" dirty="0" err="1"/>
              <a:t>SceneView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hlinkClick r:id="rId3"/>
              </a:rPr>
              <a:t>esri</a:t>
            </a:r>
            <a:r>
              <a:rPr lang="en-US" dirty="0">
                <a:hlinkClick r:id="rId3"/>
              </a:rPr>
              <a:t>/layers/BaseDynamicLayer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hlinkClick r:id="rId4"/>
              </a:rPr>
              <a:t>esri</a:t>
            </a:r>
            <a:r>
              <a:rPr lang="en-US" dirty="0">
                <a:hlinkClick r:id="rId4"/>
              </a:rPr>
              <a:t>/layers/BaseElevationLayer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hlinkClick r:id="rId5"/>
              </a:rPr>
              <a:t>esri</a:t>
            </a:r>
            <a:r>
              <a:rPr lang="en-US" dirty="0">
                <a:hlinkClick r:id="rId5"/>
              </a:rPr>
              <a:t>/layers/</a:t>
            </a:r>
            <a:r>
              <a:rPr lang="en-US" dirty="0" err="1">
                <a:hlinkClick r:id="rId5"/>
              </a:rPr>
              <a:t>BaseTileLayer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Custom </a:t>
            </a:r>
            <a:r>
              <a:rPr lang="en-US" dirty="0" err="1"/>
              <a:t>LayerView</a:t>
            </a:r>
            <a:r>
              <a:rPr lang="en-US" dirty="0"/>
              <a:t> (for 2D </a:t>
            </a:r>
            <a:r>
              <a:rPr lang="en-US" dirty="0" err="1"/>
              <a:t>MapView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hlinkClick r:id="rId6"/>
              </a:rPr>
              <a:t>esri</a:t>
            </a:r>
            <a:r>
              <a:rPr lang="en-US" dirty="0">
                <a:hlinkClick r:id="rId6"/>
              </a:rPr>
              <a:t>/views/2d/layers/BaseLayerView2D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esri</a:t>
            </a:r>
            <a:r>
              <a:rPr lang="en-US" dirty="0">
                <a:hlinkClick r:id="rId7"/>
              </a:rPr>
              <a:t>/views/2d/layers/BaseLayerViewGL2D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Custom externalRenderers (for 3D </a:t>
            </a:r>
            <a:r>
              <a:rPr lang="en-US" dirty="0" err="1"/>
              <a:t>SceneView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hlinkClick r:id="rId8"/>
              </a:rPr>
              <a:t>esri</a:t>
            </a:r>
            <a:r>
              <a:rPr lang="en-US" dirty="0">
                <a:hlinkClick r:id="rId8"/>
              </a:rPr>
              <a:t>/views/3d/externalRenderers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Layer and </a:t>
            </a:r>
            <a:r>
              <a:rPr lang="en-US" dirty="0" err="1"/>
              <a:t>LayerView</a:t>
            </a:r>
            <a:r>
              <a:rPr lang="en-US" dirty="0"/>
              <a:t> in 4.x</a:t>
            </a:r>
          </a:p>
        </p:txBody>
      </p:sp>
    </p:spTree>
    <p:extLst>
      <p:ext uri="{BB962C8B-B14F-4D97-AF65-F5344CB8AC3E}">
        <p14:creationId xmlns:p14="http://schemas.microsoft.com/office/powerpoint/2010/main" val="243203810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Layer</a:t>
            </a:r>
          </a:p>
          <a:p>
            <a:pPr lvl="1"/>
            <a:r>
              <a:rPr lang="en-US" dirty="0"/>
              <a:t>Layers are for data access; they do not have direct visual representation</a:t>
            </a:r>
          </a:p>
          <a:p>
            <a:pPr marL="283464" lvl="1" indent="0">
              <a:buNone/>
            </a:pPr>
            <a:endParaRPr lang="en-US" dirty="0"/>
          </a:p>
          <a:p>
            <a:pPr lvl="1"/>
            <a:r>
              <a:rPr lang="en-US" dirty="0"/>
              <a:t>Why create a custom layer?</a:t>
            </a:r>
          </a:p>
          <a:p>
            <a:pPr lvl="2"/>
            <a:r>
              <a:rPr lang="en-US" dirty="0"/>
              <a:t>To connect to a service not supported (yet) by the JSAPI</a:t>
            </a:r>
          </a:p>
          <a:p>
            <a:pPr lvl="2"/>
            <a:r>
              <a:rPr lang="en-US" dirty="0"/>
              <a:t>To manipulate data client-side before it is displayed in a </a:t>
            </a:r>
            <a:r>
              <a:rPr lang="en-US" dirty="0" err="1"/>
              <a:t>MapView</a:t>
            </a:r>
            <a:r>
              <a:rPr lang="en-US" dirty="0"/>
              <a:t> or </a:t>
            </a:r>
            <a:r>
              <a:rPr lang="en-US" dirty="0" err="1"/>
              <a:t>SceneView</a:t>
            </a:r>
            <a:endParaRPr lang="en-US" dirty="0"/>
          </a:p>
          <a:p>
            <a:pPr lvl="2"/>
            <a:r>
              <a:rPr lang="en-US" dirty="0"/>
              <a:t>To mash up multiple services to create new visualizations</a:t>
            </a:r>
          </a:p>
          <a:p>
            <a:pPr marL="283464" lvl="1" indent="0">
              <a:buNone/>
            </a:pPr>
            <a:endParaRPr lang="en-US" dirty="0"/>
          </a:p>
          <a:p>
            <a:pPr lvl="1"/>
            <a:r>
              <a:rPr lang="en-US" dirty="0"/>
              <a:t>Limitations</a:t>
            </a:r>
          </a:p>
          <a:p>
            <a:pPr lvl="2"/>
            <a:r>
              <a:rPr lang="en-US" dirty="0"/>
              <a:t>Suited for static content</a:t>
            </a:r>
          </a:p>
          <a:p>
            <a:pPr lvl="2"/>
            <a:r>
              <a:rPr lang="en-US" dirty="0"/>
              <a:t>No control over when it redraws</a:t>
            </a:r>
          </a:p>
          <a:p>
            <a:pPr lvl="2"/>
            <a:r>
              <a:rPr lang="en-US" dirty="0"/>
              <a:t>Limited to image formats and tiles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Layer and </a:t>
            </a:r>
            <a:r>
              <a:rPr lang="en-US" dirty="0" err="1"/>
              <a:t>LayerView</a:t>
            </a:r>
            <a:r>
              <a:rPr lang="en-US" dirty="0"/>
              <a:t> in 4.x</a:t>
            </a:r>
          </a:p>
        </p:txBody>
      </p:sp>
    </p:spTree>
    <p:extLst>
      <p:ext uri="{BB962C8B-B14F-4D97-AF65-F5344CB8AC3E}">
        <p14:creationId xmlns:p14="http://schemas.microsoft.com/office/powerpoint/2010/main" val="152723190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LayerView</a:t>
            </a:r>
            <a:r>
              <a:rPr lang="en-US" dirty="0"/>
              <a:t> (2D only)</a:t>
            </a:r>
          </a:p>
          <a:p>
            <a:pPr lvl="1"/>
            <a:r>
              <a:rPr lang="en-US" dirty="0"/>
              <a:t>Represents the view of a Layer after it has been added to a Map</a:t>
            </a:r>
          </a:p>
          <a:p>
            <a:pPr lvl="1"/>
            <a:r>
              <a:rPr lang="en-US" dirty="0"/>
              <a:t>Responsible for calling a Layer’s API to get data and redraw</a:t>
            </a:r>
          </a:p>
          <a:p>
            <a:pPr lvl="1"/>
            <a:r>
              <a:rPr lang="en-US" dirty="0"/>
              <a:t>Canvas or WebGL is exposed to draw anything you want in a </a:t>
            </a:r>
            <a:r>
              <a:rPr lang="en-US" dirty="0" err="1"/>
              <a:t>MapView</a:t>
            </a:r>
            <a:endParaRPr lang="en-US" dirty="0"/>
          </a:p>
          <a:p>
            <a:pPr marL="283464" lvl="1" indent="0">
              <a:buNone/>
            </a:pPr>
            <a:endParaRPr lang="en-US" dirty="0"/>
          </a:p>
          <a:p>
            <a:r>
              <a:rPr lang="en-US" dirty="0"/>
              <a:t>Custom externalRenderers (3D only)</a:t>
            </a:r>
          </a:p>
          <a:p>
            <a:pPr lvl="1"/>
            <a:r>
              <a:rPr lang="en-US" dirty="0"/>
              <a:t>WebGL is exposed to draw anything you want in a </a:t>
            </a:r>
            <a:r>
              <a:rPr lang="en-US" dirty="0" err="1"/>
              <a:t>SceneView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Layer and </a:t>
            </a:r>
            <a:r>
              <a:rPr lang="en-US" dirty="0" err="1"/>
              <a:t>LayerView</a:t>
            </a:r>
            <a:r>
              <a:rPr lang="en-US" dirty="0"/>
              <a:t> in 4.x</a:t>
            </a:r>
          </a:p>
        </p:txBody>
      </p:sp>
    </p:spTree>
    <p:extLst>
      <p:ext uri="{BB962C8B-B14F-4D97-AF65-F5344CB8AC3E}">
        <p14:creationId xmlns:p14="http://schemas.microsoft.com/office/powerpoint/2010/main" val="352547010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background">
            <a:extLst>
              <a:ext uri="{FF2B5EF4-FFF2-40B4-BE49-F238E27FC236}">
                <a16:creationId xmlns:a16="http://schemas.microsoft.com/office/drawing/2014/main" id="{0C152EAF-4259-4A5F-A34F-BD564CC3EE5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145176-37FC-4677-A182-9CCF40D3711B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0" name="shading (lower right)">
              <a:extLst>
                <a:ext uri="{FF2B5EF4-FFF2-40B4-BE49-F238E27FC236}">
                  <a16:creationId xmlns:a16="http://schemas.microsoft.com/office/drawing/2014/main" id="{1801BB81-2FA5-4D70-92E9-574DAEEA78E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what’s possible: </a:t>
            </a:r>
            <a:r>
              <a:rPr lang="en-US" dirty="0">
                <a:hlinkClick r:id="rId3"/>
              </a:rPr>
              <a:t>http://esriurl.com/jsCustomLayers</a:t>
            </a:r>
            <a:r>
              <a:rPr lang="en-US" dirty="0"/>
              <a:t> </a:t>
            </a:r>
          </a:p>
        </p:txBody>
      </p:sp>
      <p:pic>
        <p:nvPicPr>
          <p:cNvPr id="1026" name="Picture 2" descr="https://jscore.esri.com/javascript/assets/img/sample-code/thumbnails/custom-gl-visuals.png">
            <a:extLst>
              <a:ext uri="{FF2B5EF4-FFF2-40B4-BE49-F238E27FC236}">
                <a16:creationId xmlns:a16="http://schemas.microsoft.com/office/drawing/2014/main" id="{BB39DCA4-21AE-41BE-9E30-34B6C6D6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9" y="1319767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score.esri.com/javascript/assets/img/sample-code/thumbnails/layers-custom-tilelayer.png">
            <a:extLst>
              <a:ext uri="{FF2B5EF4-FFF2-40B4-BE49-F238E27FC236}">
                <a16:creationId xmlns:a16="http://schemas.microsoft.com/office/drawing/2014/main" id="{12A3E9F6-B3DC-46B7-9871-6BD6931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1351517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yers-custom-elevation-exaggerated">
            <a:extLst>
              <a:ext uri="{FF2B5EF4-FFF2-40B4-BE49-F238E27FC236}">
                <a16:creationId xmlns:a16="http://schemas.microsoft.com/office/drawing/2014/main" id="{A7A73785-96E9-4BB9-8AA4-4D6514AFD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9" y="4137580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yers-custom-elevation-thematic">
            <a:extLst>
              <a:ext uri="{FF2B5EF4-FFF2-40B4-BE49-F238E27FC236}">
                <a16:creationId xmlns:a16="http://schemas.microsoft.com/office/drawing/2014/main" id="{0FF7431D-2B02-4503-8AD2-A88A619F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07" y="1351517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ayers-custom-blendlayer">
            <a:extLst>
              <a:ext uri="{FF2B5EF4-FFF2-40B4-BE49-F238E27FC236}">
                <a16:creationId xmlns:a16="http://schemas.microsoft.com/office/drawing/2014/main" id="{9EC661AB-F006-4A2B-B5E3-59A5CD4F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07" y="414337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yers-custom-lerc-2d">
            <a:extLst>
              <a:ext uri="{FF2B5EF4-FFF2-40B4-BE49-F238E27FC236}">
                <a16:creationId xmlns:a16="http://schemas.microsoft.com/office/drawing/2014/main" id="{5AB1DDFA-B890-4D24-BC49-1DF45EB32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4143375"/>
            <a:ext cx="34575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3802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/>
              <a:t>Canvas-</a:t>
            </a:r>
            <a:r>
              <a:rPr lang="en-US" dirty="0" err="1"/>
              <a:t>Flowmap</a:t>
            </a:r>
            <a:r>
              <a:rPr lang="en-US" dirty="0"/>
              <a:t>-Layer</a:t>
            </a:r>
          </a:p>
          <a:p>
            <a:endParaRPr lang="en-US" dirty="0"/>
          </a:p>
          <a:p>
            <a:r>
              <a:rPr lang="en-US" dirty="0"/>
              <a:t>Custom BaseLayerView2D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Placeholder 4">
            <a:hlinkClick r:id="rId4"/>
            <a:extLst>
              <a:ext uri="{FF2B5EF4-FFF2-40B4-BE49-F238E27FC236}">
                <a16:creationId xmlns:a16="http://schemas.microsoft.com/office/drawing/2014/main" id="{88C60E50-C9BF-4B77-BAD6-905A20FFE3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439" b="43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F118C8-E2E3-4857-8324-3186071A318C}"/>
              </a:ext>
            </a:extLst>
          </p:cNvPr>
          <p:cNvSpPr/>
          <p:nvPr/>
        </p:nvSpPr>
        <p:spPr>
          <a:xfrm>
            <a:off x="4997814" y="5759780"/>
            <a:ext cx="71881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hlinkClick r:id="rId4"/>
              </a:rPr>
              <a:t>https://github.com/sarahbellum/Canvas-Flowmap-Layer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350786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D8646-DDA1-47BD-A0AF-3CA5CEAB8E46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3C946-65A6-410F-95AD-867C92B841E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3">
              <a:extLst>
                <a:ext uri="{FF2B5EF4-FFF2-40B4-BE49-F238E27FC236}">
                  <a16:creationId xmlns:a16="http://schemas.microsoft.com/office/drawing/2014/main" id="{A0B70E43-EC5B-44B9-9D64-BAD377B86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4" name="shading (lower right)">
              <a:extLst>
                <a:ext uri="{FF2B5EF4-FFF2-40B4-BE49-F238E27FC236}">
                  <a16:creationId xmlns:a16="http://schemas.microsoft.com/office/drawing/2014/main" id="{30D8ACD5-B273-4F19-8165-9ED3D2CF23A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pic>
        <p:nvPicPr>
          <p:cNvPr id="2050" name="Picture 2" descr="Japan at night">
            <a:hlinkClick r:id="rId4"/>
            <a:extLst>
              <a:ext uri="{FF2B5EF4-FFF2-40B4-BE49-F238E27FC236}">
                <a16:creationId xmlns:a16="http://schemas.microsoft.com/office/drawing/2014/main" id="{40D2A908-C101-4281-B7F4-49264D1B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775065"/>
            <a:ext cx="9705975" cy="406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5632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“</a:t>
            </a:r>
            <a:r>
              <a:rPr lang="en-US" dirty="0">
                <a:hlinkClick r:id="rId4"/>
              </a:rPr>
              <a:t>Earth at Night, Mountains of Light</a:t>
            </a:r>
            <a:r>
              <a:rPr lang="en-US" dirty="0"/>
              <a:t>”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>
                <a:hlinkClick r:id="rId5"/>
              </a:rPr>
              <a:t>BaseElevationLayer</a:t>
            </a:r>
            <a:r>
              <a:rPr lang="en-US" dirty="0"/>
              <a:t> with NASA nighttime lights tiled image service</a:t>
            </a:r>
          </a:p>
          <a:p>
            <a:endParaRPr lang="en-US" dirty="0"/>
          </a:p>
          <a:p>
            <a:r>
              <a:rPr lang="en-US" dirty="0"/>
              <a:t>Final product:</a:t>
            </a:r>
          </a:p>
          <a:p>
            <a:pPr lvl="1"/>
            <a:r>
              <a:rPr lang="en-US" dirty="0">
                <a:hlinkClick r:id="rId4"/>
              </a:rPr>
              <a:t>https://jwasilgeo.github.io/esri-experiments/earth-at-night/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Blog post with more details:</a:t>
            </a:r>
          </a:p>
          <a:p>
            <a:pPr lvl="1"/>
            <a:r>
              <a:rPr lang="en-US" dirty="0">
                <a:hlinkClick r:id="rId6"/>
              </a:rPr>
              <a:t>https://petrichor.studio/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8861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3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31CC4743-1CD8-4E65-B9C9-B2D97D941F63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823</Words>
  <Application>Microsoft Office PowerPoint</Application>
  <PresentationFormat>Widescreen</PresentationFormat>
  <Paragraphs>134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Lucida Grande</vt:lpstr>
      <vt:lpstr>Esri_Corporate_Template-Dark</vt:lpstr>
      <vt:lpstr>ArcGIS API for JavaScript: Creating Custom Layers and Layer Views </vt:lpstr>
      <vt:lpstr>Agenda</vt:lpstr>
      <vt:lpstr>Extending Layer and LayerView in 4.x</vt:lpstr>
      <vt:lpstr>Extending Layer and LayerView in 4.x</vt:lpstr>
      <vt:lpstr>Extending Layer and LayerView in 4.x</vt:lpstr>
      <vt:lpstr>Examples of what’s possible: http://esriurl.com/jsCustomLayers </vt:lpstr>
      <vt:lpstr>Demo</vt:lpstr>
      <vt:lpstr>Deep dive: “Earth at Night, Mountains of Light”</vt:lpstr>
      <vt:lpstr>Deep dive: “Earth at Night, Mountains of Light”</vt:lpstr>
      <vt:lpstr>Deep dive: “Earth at Night, Mountains of Light”</vt:lpstr>
      <vt:lpstr>DEMO</vt:lpstr>
      <vt:lpstr>DEMO</vt:lpstr>
      <vt:lpstr>DEMO</vt:lpstr>
      <vt:lpstr>Deep dive: “Earth at Night, Mountains of Light”</vt:lpstr>
      <vt:lpstr>Resources</vt:lpstr>
      <vt:lpstr>Upcoming Presentations this Week at Dev Summit 2019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2019-03-11T20:49:32Z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